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Тестовые сценарии</a:t>
            </a:r>
          </a:p>
        </c:rich>
      </c:tx>
      <c:layout>
        <c:manualLayout>
          <c:xMode val="edge"/>
          <c:yMode val="edge"/>
          <c:x val="0.45913668799212598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диаграмма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Лист1!$A$2:$A$3</c:f>
              <c:strCache>
                <c:ptCount val="2"/>
                <c:pt idx="0">
                  <c:v>пройден</c:v>
                </c:pt>
                <c:pt idx="1">
                  <c:v>провален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40689792"/>
        <c:axId val="840692144"/>
      </c:barChart>
      <c:catAx>
        <c:axId val="84068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40692144"/>
        <c:crosses val="autoZero"/>
        <c:auto val="1"/>
        <c:lblAlgn val="ctr"/>
        <c:lblOffset val="100"/>
        <c:noMultiLvlLbl val="0"/>
      </c:catAx>
      <c:valAx>
        <c:axId val="840692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4068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7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62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36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51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06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11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74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13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46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28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78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5000" b="-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30AA2-4B43-4BC2-B23A-A024B2FC876C}" type="datetimeFigureOut">
              <a:rPr lang="ru-RU" smtClean="0"/>
              <a:t>04.08.2023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50698-12B8-4AA3-905D-10E0D6B9DA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83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i="1" dirty="0" smtClean="0">
                <a:solidFill>
                  <a:schemeClr val="accent5">
                    <a:lumMod val="75000"/>
                  </a:schemeClr>
                </a:solidFill>
              </a:rPr>
              <a:t>Системное тестирование</a:t>
            </a:r>
            <a:br>
              <a:rPr lang="ru-RU" i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</a:rPr>
              <a:t>Rocket. Chat  </a:t>
            </a:r>
            <a:endParaRPr lang="ru-RU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5">
                    <a:lumMod val="50000"/>
                  </a:schemeClr>
                </a:solidFill>
              </a:rPr>
              <a:t>Курс : </a:t>
            </a:r>
            <a:r>
              <a:rPr lang="ru-RU" dirty="0" err="1" smtClean="0">
                <a:solidFill>
                  <a:schemeClr val="accent5">
                    <a:lumMod val="50000"/>
                  </a:schemeClr>
                </a:solidFill>
              </a:rPr>
              <a:t>Тестировщик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</a:rPr>
              <a:t> цифровых продуктов (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QA-104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ru-RU" dirty="0" smtClean="0">
                <a:solidFill>
                  <a:schemeClr val="accent5">
                    <a:lumMod val="50000"/>
                  </a:schemeClr>
                </a:solidFill>
              </a:rPr>
              <a:t>Потапова Татьяна Александровна</a:t>
            </a:r>
            <a:endParaRPr lang="ru-RU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https://www.drupal.org/files/project-images/icon-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18" y="2604456"/>
            <a:ext cx="890343" cy="78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476863" y="616052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7911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" y="88475"/>
            <a:ext cx="11877967" cy="66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1031" y="212376"/>
            <a:ext cx="1572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Рефлексия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717112" y="1723542"/>
            <a:ext cx="686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Что получилось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? – Проект выполнен в соответствии с требованиями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10602" y="26807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Что можно улучшить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?- Необходимо устранить возникающие ошибки в безопасности системы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48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1696" y="471575"/>
            <a:ext cx="4028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Схема</a:t>
            </a:r>
            <a:r>
              <a:rPr lang="en-US" sz="3200" dirty="0" smtClean="0"/>
              <a:t> STLC</a:t>
            </a:r>
            <a:r>
              <a:rPr lang="ru-RU" sz="3200" dirty="0" smtClean="0"/>
              <a:t> 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55" y="2691436"/>
            <a:ext cx="741361" cy="7413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72998" y="5809246"/>
            <a:ext cx="876351" cy="8763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77" y="4283628"/>
            <a:ext cx="802053" cy="8020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94" y="1332592"/>
            <a:ext cx="630258" cy="6302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46" y="214453"/>
            <a:ext cx="584148" cy="58414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84955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488327" y="394944"/>
            <a:ext cx="2111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Анализ требований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3966583" y="155906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Планирование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985742" y="2875002"/>
            <a:ext cx="1128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Создание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3993241" y="4400132"/>
            <a:ext cx="1532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Тестирование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4126419" y="5925262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Завершение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5972">
            <a:off x="3450650" y="1033623"/>
            <a:ext cx="380786" cy="380786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5972">
            <a:off x="3086769" y="2136750"/>
            <a:ext cx="380786" cy="38078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5972">
            <a:off x="3004599" y="3610850"/>
            <a:ext cx="380786" cy="380786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5972">
            <a:off x="2820779" y="5261897"/>
            <a:ext cx="380786" cy="380786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007945" y="39930"/>
            <a:ext cx="371526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 smtClean="0"/>
              <a:t> создание </a:t>
            </a:r>
            <a:r>
              <a:rPr lang="ru-RU" sz="1200" dirty="0"/>
              <a:t>облачного пространства в </a:t>
            </a:r>
            <a:r>
              <a:rPr lang="ru-RU" sz="1200" dirty="0" err="1"/>
              <a:t>Rocket.Chat</a:t>
            </a:r>
            <a:r>
              <a:rPr lang="ru-RU" sz="12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 smtClean="0"/>
              <a:t> определение </a:t>
            </a:r>
            <a:r>
              <a:rPr lang="ru-RU" sz="1200" dirty="0"/>
              <a:t>типов тестирования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 smtClean="0"/>
              <a:t> приоритетность </a:t>
            </a:r>
            <a:r>
              <a:rPr lang="ru-RU" sz="1200" dirty="0"/>
              <a:t>в тестировании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 smtClean="0"/>
              <a:t> корректность</a:t>
            </a:r>
            <a:endParaRPr lang="ru-RU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/>
              <a:t> </a:t>
            </a:r>
            <a:r>
              <a:rPr lang="ru-RU" sz="1200" dirty="0" smtClean="0"/>
              <a:t>определение </a:t>
            </a:r>
            <a:r>
              <a:rPr lang="ru-RU" sz="1200" dirty="0"/>
              <a:t>тестового окружения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6599802" y="1436870"/>
            <a:ext cx="4957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/>
              <a:t>написание тестовой стратегии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/>
              <a:t>определение инструментов для тестирования(</a:t>
            </a:r>
            <a:r>
              <a:rPr lang="ru-RU" sz="1200" dirty="0" err="1"/>
              <a:t>TestIT,DevTools,Yandex</a:t>
            </a:r>
            <a:r>
              <a:rPr lang="ru-RU" sz="1200" dirty="0"/>
              <a:t>-браузер)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6267553" y="2609018"/>
            <a:ext cx="2241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/>
              <a:t>создание  80 сценариев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/>
              <a:t>создание 134 тест-кейса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/>
              <a:t>создание тест-плана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6267553" y="4446298"/>
            <a:ext cx="4609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/>
              <a:t>выполнение тестирования по созданным </a:t>
            </a:r>
            <a:r>
              <a:rPr lang="ru-RU" sz="1200" dirty="0" smtClean="0"/>
              <a:t>тест-кейсам</a:t>
            </a:r>
            <a:endParaRPr lang="ru-RU" sz="12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6301641" y="5925262"/>
            <a:ext cx="3270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ru-RU" sz="1200" dirty="0"/>
              <a:t>создание отчета о результатах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5990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3388" y="484658"/>
            <a:ext cx="2718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5">
                    <a:lumMod val="50000"/>
                  </a:schemeClr>
                </a:solidFill>
              </a:rPr>
              <a:t>Стратегия тестирования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858530" y="5515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типы проводимого </a:t>
            </a:r>
            <a:r>
              <a:rPr lang="ru-RU" dirty="0" smtClean="0"/>
              <a:t>тестирования: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 smtClean="0"/>
              <a:t>Функциональное тестирование методом черного ящика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UI-</a:t>
            </a:r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8015" y="244268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dirty="0"/>
              <a:t>части системы</a:t>
            </a:r>
            <a:r>
              <a:rPr lang="ru-RU" dirty="0" smtClean="0"/>
              <a:t>, которые </a:t>
            </a:r>
            <a:r>
              <a:rPr lang="ru-RU" dirty="0"/>
              <a:t>будут протестированы</a:t>
            </a:r>
          </a:p>
          <a:p>
            <a:r>
              <a:rPr lang="ru-RU" dirty="0" smtClean="0"/>
              <a:t>- главная </a:t>
            </a:r>
            <a:r>
              <a:rPr lang="ru-RU" dirty="0"/>
              <a:t>страница</a:t>
            </a:r>
          </a:p>
          <a:p>
            <a:r>
              <a:rPr lang="ru-RU" dirty="0" smtClean="0"/>
              <a:t>- настройки</a:t>
            </a:r>
            <a:endParaRPr lang="ru-RU" dirty="0"/>
          </a:p>
          <a:p>
            <a:r>
              <a:rPr lang="ru-RU" dirty="0" smtClean="0"/>
              <a:t>- профиль</a:t>
            </a:r>
            <a:endParaRPr lang="ru-RU" dirty="0"/>
          </a:p>
          <a:p>
            <a:r>
              <a:rPr lang="ru-RU" dirty="0" smtClean="0"/>
              <a:t>- панель </a:t>
            </a:r>
            <a:r>
              <a:rPr lang="ru-RU" dirty="0"/>
              <a:t>администрирования</a:t>
            </a:r>
          </a:p>
          <a:p>
            <a:r>
              <a:rPr lang="ru-RU" dirty="0" smtClean="0"/>
              <a:t>- создание</a:t>
            </a:r>
            <a:r>
              <a:rPr lang="ru-RU" dirty="0"/>
              <a:t>, удаление канала, команды, личной переписки, обсуждения, чата</a:t>
            </a:r>
          </a:p>
          <a:p>
            <a:r>
              <a:rPr lang="ru-RU" dirty="0" smtClean="0"/>
              <a:t>- создание </a:t>
            </a:r>
            <a:r>
              <a:rPr lang="ru-RU" dirty="0"/>
              <a:t>звонков</a:t>
            </a:r>
          </a:p>
          <a:p>
            <a:r>
              <a:rPr lang="ru-RU" dirty="0" smtClean="0"/>
              <a:t>- безопасность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628238" y="4043494"/>
            <a:ext cx="41499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окружение</a:t>
            </a:r>
          </a:p>
          <a:p>
            <a:r>
              <a:rPr lang="ru-RU" dirty="0"/>
              <a:t>Выпуск	</a:t>
            </a:r>
            <a:r>
              <a:rPr lang="ru-RU" dirty="0" err="1"/>
              <a:t>Windows</a:t>
            </a:r>
            <a:r>
              <a:rPr lang="ru-RU" dirty="0"/>
              <a:t> 10 </a:t>
            </a:r>
            <a:r>
              <a:rPr lang="ru-RU" dirty="0" err="1"/>
              <a:t>Pro</a:t>
            </a:r>
            <a:endParaRPr lang="ru-RU" dirty="0"/>
          </a:p>
          <a:p>
            <a:r>
              <a:rPr lang="ru-RU" dirty="0"/>
              <a:t>Версия	22H2</a:t>
            </a:r>
          </a:p>
          <a:p>
            <a:r>
              <a:rPr lang="ru-RU" dirty="0"/>
              <a:t>Сборка ОС	19045.3208</a:t>
            </a:r>
          </a:p>
          <a:p>
            <a:r>
              <a:rPr lang="ru-RU" dirty="0"/>
              <a:t>Яндекс Браузер   Версия 23.7.0.2530</a:t>
            </a:r>
          </a:p>
        </p:txBody>
      </p:sp>
    </p:spTree>
    <p:extLst>
      <p:ext uri="{BB962C8B-B14F-4D97-AF65-F5344CB8AC3E}">
        <p14:creationId xmlns:p14="http://schemas.microsoft.com/office/powerpoint/2010/main" val="22481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993504"/>
              </p:ext>
            </p:extLst>
          </p:nvPr>
        </p:nvGraphicFramePr>
        <p:xfrm>
          <a:off x="1867242" y="930876"/>
          <a:ext cx="9641016" cy="555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672"/>
                <a:gridCol w="3213672"/>
                <a:gridCol w="3213672"/>
              </a:tblGrid>
              <a:tr h="1949006">
                <a:tc>
                  <a:txBody>
                    <a:bodyPr/>
                    <a:lstStyle/>
                    <a:p>
                      <a:r>
                        <a:rPr lang="ru-RU" dirty="0" smtClean="0"/>
                        <a:t>Тест-план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Продукт тестирования – </a:t>
                      </a:r>
                      <a:r>
                        <a:rPr lang="ru-RU" sz="1400" dirty="0" smtClean="0"/>
                        <a:t>веб-версия </a:t>
                      </a:r>
                      <a:r>
                        <a:rPr lang="en-US" sz="1400" dirty="0" err="1" smtClean="0"/>
                        <a:t>Rocket.Chat</a:t>
                      </a:r>
                      <a:r>
                        <a:rPr lang="ru-RU" sz="1400" dirty="0" smtClean="0"/>
                        <a:t>, мобильное приложение (переход по ссылкам)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Виды</a:t>
                      </a:r>
                      <a:r>
                        <a:rPr lang="ru-RU" baseline="0" dirty="0" smtClean="0"/>
                        <a:t> тестирования:</a:t>
                      </a:r>
                    </a:p>
                    <a:p>
                      <a:r>
                        <a:rPr lang="ru-RU" sz="1400" baseline="0" dirty="0" smtClean="0"/>
                        <a:t>Функциональное тестирование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– </a:t>
                      </a: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тестирование интерфейса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UX – </a:t>
                      </a: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тестирование</a:t>
                      </a:r>
                    </a:p>
                    <a:p>
                      <a:endParaRPr lang="ru-RU" sz="14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Нефункциональное тестирование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Тестирование производительности</a:t>
                      </a:r>
                      <a:endParaRPr lang="ru-RU" sz="1400" b="1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Тестирование безопасности</a:t>
                      </a:r>
                      <a:endParaRPr lang="ru-RU" sz="1400" b="1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Тестирование отказоустойчивости </a:t>
                      </a:r>
                      <a:endParaRPr lang="ru-RU" sz="1400" b="1" i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Тестирование совместимости</a:t>
                      </a:r>
                      <a:endParaRPr lang="ru-RU" sz="1400" dirty="0"/>
                    </a:p>
                  </a:txBody>
                  <a:tcPr/>
                </a:tc>
              </a:tr>
              <a:tr h="1775250">
                <a:tc>
                  <a:txBody>
                    <a:bodyPr/>
                    <a:lstStyle/>
                    <a:p>
                      <a:r>
                        <a:rPr lang="ru-RU" dirty="0" smtClean="0"/>
                        <a:t>Исполнитель Потапова Т.А.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granvilr@student.21-school.ru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Временной цикл</a:t>
                      </a:r>
                    </a:p>
                    <a:p>
                      <a:r>
                        <a:rPr lang="ru-RU" sz="1400" dirty="0" smtClean="0"/>
                        <a:t>Окончание и начало тестирования определяется техническим заданием. Процесс тестирования считается завершенным, когда проведены все тесты и получен результат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Окружение и инструменты</a:t>
                      </a:r>
                    </a:p>
                    <a:p>
                      <a:r>
                        <a:rPr lang="ru-RU" sz="1400" dirty="0" smtClean="0"/>
                        <a:t>Выпуск	</a:t>
                      </a:r>
                      <a:r>
                        <a:rPr lang="ru-RU" sz="1400" dirty="0" err="1" smtClean="0"/>
                        <a:t>Windows</a:t>
                      </a:r>
                      <a:r>
                        <a:rPr lang="ru-RU" sz="1400" dirty="0" smtClean="0"/>
                        <a:t> 10 </a:t>
                      </a:r>
                      <a:r>
                        <a:rPr lang="ru-RU" sz="1400" dirty="0" err="1" smtClean="0"/>
                        <a:t>Pro</a:t>
                      </a:r>
                      <a:endParaRPr lang="ru-RU" sz="1400" dirty="0" smtClean="0"/>
                    </a:p>
                    <a:p>
                      <a:r>
                        <a:rPr lang="ru-RU" sz="1400" dirty="0" smtClean="0"/>
                        <a:t>Версия	22H2</a:t>
                      </a:r>
                    </a:p>
                    <a:p>
                      <a:r>
                        <a:rPr lang="ru-RU" sz="1400" dirty="0" smtClean="0"/>
                        <a:t>Сборка ОС	19045.3208</a:t>
                      </a:r>
                    </a:p>
                    <a:p>
                      <a:r>
                        <a:rPr lang="ru-RU" sz="1400" dirty="0" smtClean="0"/>
                        <a:t>Яндекс Браузер   Версия 23.7.0.2530</a:t>
                      </a:r>
                    </a:p>
                    <a:p>
                      <a:r>
                        <a:rPr lang="ru-RU" sz="1400" dirty="0" smtClean="0"/>
                        <a:t>Программа </a:t>
                      </a:r>
                      <a:r>
                        <a:rPr lang="en-US" sz="1400" dirty="0" err="1" smtClean="0"/>
                        <a:t>TestIT</a:t>
                      </a:r>
                      <a:r>
                        <a:rPr lang="ru-RU" sz="1400" dirty="0" smtClean="0"/>
                        <a:t>,</a:t>
                      </a:r>
                      <a:r>
                        <a:rPr lang="en-US" sz="1400" dirty="0" smtClean="0"/>
                        <a:t> MS Excel</a:t>
                      </a:r>
                      <a:endParaRPr lang="ru-RU" sz="1400" dirty="0" smtClean="0"/>
                    </a:p>
                    <a:p>
                      <a:endParaRPr lang="ru-RU" dirty="0"/>
                    </a:p>
                  </a:txBody>
                  <a:tcPr/>
                </a:tc>
              </a:tr>
              <a:tr h="1491052">
                <a:tc>
                  <a:txBody>
                    <a:bodyPr/>
                    <a:lstStyle/>
                    <a:p>
                      <a:r>
                        <a:rPr lang="ru-RU" dirty="0" smtClean="0"/>
                        <a:t>Тестовая документация:</a:t>
                      </a:r>
                    </a:p>
                    <a:p>
                      <a:r>
                        <a:rPr lang="ru-RU" sz="1400" dirty="0" smtClean="0"/>
                        <a:t>Сценарии использования</a:t>
                      </a:r>
                    </a:p>
                    <a:p>
                      <a:r>
                        <a:rPr lang="ru-RU" sz="1400" dirty="0" smtClean="0"/>
                        <a:t>Тест-кейсы</a:t>
                      </a:r>
                    </a:p>
                    <a:p>
                      <a:r>
                        <a:rPr lang="ru-RU" sz="1400" dirty="0" smtClean="0"/>
                        <a:t>Тест-репорт</a:t>
                      </a:r>
                    </a:p>
                    <a:p>
                      <a:r>
                        <a:rPr lang="ru-RU" sz="1400" dirty="0" smtClean="0"/>
                        <a:t>Баг-репорт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Что тестировать</a:t>
                      </a:r>
                    </a:p>
                    <a:p>
                      <a:r>
                        <a:rPr lang="ru-RU" sz="1400" dirty="0" smtClean="0"/>
                        <a:t>Под</a:t>
                      </a:r>
                      <a:r>
                        <a:rPr lang="ru-RU" sz="1400" baseline="0" dirty="0" smtClean="0"/>
                        <a:t> тестирование приходится клиентская часть веб-приложения, пользовательский интерфейс и связанные с ним компоненты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Результат</a:t>
                      </a:r>
                    </a:p>
                    <a:p>
                      <a:r>
                        <a:rPr lang="ru-RU" sz="1400" dirty="0" smtClean="0"/>
                        <a:t>Создан тест-план ,баг-репорт и тест-репорт</a:t>
                      </a:r>
                    </a:p>
                    <a:p>
                      <a:endParaRPr lang="ru-RU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08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43713" y="116123"/>
            <a:ext cx="183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База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6252" y="516233"/>
            <a:ext cx="9808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Для успешной установки и работы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Rocket.Chat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необходимо выбрать базу данных.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Rocket.Chat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поддерживает самые популярные базы данных: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MongoDB, MySQL, PostgreSQL, Microsoft SQL Server, Oracle. MongoDB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рекомендуется как наиболее экономичный вариант решения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43713" y="42395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Необходимо создать базу данных и пользователя для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Rocket.Chat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 Создавать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базу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данных нужно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на сервере, где установлен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Rocket.Chat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55418" y="51309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Открыть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файл настроек (/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opt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Rocket.Chat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config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settings.yml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) и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настроить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параметры подключения к базе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данных.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368716" y="60222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После изменения файла настроек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перезапустить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Rocket.Chat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, чтобы новые параметры вступили в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силу.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02105" y="1540232"/>
            <a:ext cx="83964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2">
                    <a:lumMod val="75000"/>
                  </a:schemeClr>
                </a:solidFill>
              </a:rPr>
              <a:t>MongoDB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представляет наиболее популярную на данный момент </a:t>
            </a:r>
            <a:r>
              <a:rPr lang="ru-RU" dirty="0" err="1">
                <a:solidFill>
                  <a:schemeClr val="tx2">
                    <a:lumMod val="75000"/>
                  </a:schemeClr>
                </a:solidFill>
              </a:rPr>
              <a:t>документо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-ориентированную систему управления базами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данных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MongoDB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хранит документы. В </a:t>
            </a:r>
            <a:r>
              <a:rPr lang="ru-RU" dirty="0" err="1">
                <a:solidFill>
                  <a:schemeClr val="tx2">
                    <a:lumMod val="75000"/>
                  </a:schemeClr>
                </a:solidFill>
              </a:rPr>
              <a:t>MongoDB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для каждого документа имеется уникальный идентификатор, который называется _</a:t>
            </a:r>
            <a:r>
              <a:rPr lang="ru-RU" dirty="0" err="1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05290" y="2841230"/>
            <a:ext cx="104129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Одним из популярных стандартов обмена данными и их хранения является JSON (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JavaScript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Object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Notation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). JSON эффективно описывает сложные по структуре данные. Способ хранения данных в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MongoDB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в этом плане похож на JSON, хотя формально JSON не используется. Для хранения в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MongoDB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применяется формат, который называется BSON</a:t>
            </a:r>
          </a:p>
        </p:txBody>
      </p:sp>
    </p:spTree>
    <p:extLst>
      <p:ext uri="{BB962C8B-B14F-4D97-AF65-F5344CB8AC3E}">
        <p14:creationId xmlns:p14="http://schemas.microsoft.com/office/powerpoint/2010/main" val="30988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20731" y="575274"/>
            <a:ext cx="1998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Тестовая модель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81053" y="1169772"/>
            <a:ext cx="1804087" cy="1169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</a:rPr>
              <a:t>Создание облачного пространства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Rocket.Chat</a:t>
            </a:r>
            <a:endParaRPr lang="ru-RU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851712" y="1009325"/>
            <a:ext cx="1375719" cy="1293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Главная страница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30064" y="3103626"/>
            <a:ext cx="2075934" cy="1120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Панель Администрирования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925330" y="3239529"/>
            <a:ext cx="1536357" cy="107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Добавление пользователей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8557" y="5395783"/>
            <a:ext cx="1458097" cy="1013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документация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794003" y="944606"/>
            <a:ext cx="1532237" cy="1235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</a:rPr>
              <a:t>Мобильное приложение (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Google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Play</a:t>
            </a:r>
            <a:r>
              <a:rPr lang="ru-RU" sz="1200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AppStore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ru-RU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951681" y="3006808"/>
            <a:ext cx="2603817" cy="1779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Создание каналов, команд, комнат, личных переписок, обсуждений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593774" y="5418439"/>
            <a:ext cx="914400" cy="782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звонки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337589" y="5395783"/>
            <a:ext cx="980302" cy="778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Отправка файлов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817708" y="5418439"/>
            <a:ext cx="1169772" cy="7784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сообщения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103606" y="5030571"/>
            <a:ext cx="1474573" cy="1318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Настройка профиля и учетной записи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908035" y="5049794"/>
            <a:ext cx="1465102" cy="1279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Приглашение других пользователей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318229" y="3831121"/>
            <a:ext cx="1140938" cy="782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Создание </a:t>
            </a:r>
            <a:r>
              <a:rPr lang="ru-RU" sz="1400" dirty="0" err="1" smtClean="0">
                <a:solidFill>
                  <a:schemeClr val="bg2">
                    <a:lumMod val="50000"/>
                  </a:schemeClr>
                </a:solidFill>
              </a:rPr>
              <a:t>тредов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616402" y="4786181"/>
            <a:ext cx="1400834" cy="742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</a:rPr>
              <a:t>Управление устройствами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Стрелка вниз 24"/>
          <p:cNvSpPr/>
          <p:nvPr/>
        </p:nvSpPr>
        <p:spPr>
          <a:xfrm>
            <a:off x="1140780" y="2541907"/>
            <a:ext cx="484632" cy="515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>
            <a:off x="2647045" y="1534174"/>
            <a:ext cx="8373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низ 26"/>
          <p:cNvSpPr/>
          <p:nvPr/>
        </p:nvSpPr>
        <p:spPr>
          <a:xfrm>
            <a:off x="420830" y="4475747"/>
            <a:ext cx="484632" cy="707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 вниз 27"/>
          <p:cNvSpPr/>
          <p:nvPr/>
        </p:nvSpPr>
        <p:spPr>
          <a:xfrm>
            <a:off x="1703770" y="4342118"/>
            <a:ext cx="484632" cy="334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>
            <a:off x="2612342" y="34688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низ 29"/>
          <p:cNvSpPr/>
          <p:nvPr/>
        </p:nvSpPr>
        <p:spPr>
          <a:xfrm>
            <a:off x="4412929" y="2500183"/>
            <a:ext cx="484632" cy="618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низ 30"/>
          <p:cNvSpPr/>
          <p:nvPr/>
        </p:nvSpPr>
        <p:spPr>
          <a:xfrm>
            <a:off x="3928297" y="4475747"/>
            <a:ext cx="484632" cy="506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 вниз 31"/>
          <p:cNvSpPr/>
          <p:nvPr/>
        </p:nvSpPr>
        <p:spPr>
          <a:xfrm>
            <a:off x="5058431" y="4475747"/>
            <a:ext cx="484632" cy="521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 вправо 32"/>
          <p:cNvSpPr/>
          <p:nvPr/>
        </p:nvSpPr>
        <p:spPr>
          <a:xfrm>
            <a:off x="5640586" y="15123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 вправо 33"/>
          <p:cNvSpPr/>
          <p:nvPr/>
        </p:nvSpPr>
        <p:spPr>
          <a:xfrm>
            <a:off x="5717480" y="352053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 вниз 34"/>
          <p:cNvSpPr/>
          <p:nvPr/>
        </p:nvSpPr>
        <p:spPr>
          <a:xfrm>
            <a:off x="7047984" y="4959380"/>
            <a:ext cx="484632" cy="3974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трелка вниз 35"/>
          <p:cNvSpPr/>
          <p:nvPr/>
        </p:nvSpPr>
        <p:spPr>
          <a:xfrm>
            <a:off x="8124295" y="4982110"/>
            <a:ext cx="484632" cy="3991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низ 36"/>
          <p:cNvSpPr/>
          <p:nvPr/>
        </p:nvSpPr>
        <p:spPr>
          <a:xfrm>
            <a:off x="9200606" y="4959380"/>
            <a:ext cx="484632" cy="4088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право 37"/>
          <p:cNvSpPr/>
          <p:nvPr/>
        </p:nvSpPr>
        <p:spPr>
          <a:xfrm>
            <a:off x="9685238" y="3953510"/>
            <a:ext cx="42823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" y="104611"/>
            <a:ext cx="5288905" cy="2975474"/>
          </a:xfrm>
          <a:prstGeom prst="rect">
            <a:avLst/>
          </a:prstGeom>
          <a:solidFill>
            <a:schemeClr val="accent1">
              <a:lumMod val="75000"/>
              <a:alpha val="45000"/>
            </a:schemeClr>
          </a:solidFill>
          <a:effectLst>
            <a:softEdge rad="1016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782"/>
            <a:ext cx="6182953" cy="3477218"/>
          </a:xfrm>
          <a:prstGeom prst="rect">
            <a:avLst/>
          </a:prstGeom>
          <a:effectLst>
            <a:softEdge rad="127000"/>
          </a:effectLst>
        </p:spPr>
      </p:pic>
      <p:graphicFrame>
        <p:nvGraphicFramePr>
          <p:cNvPr id="20" name="Диаграмма 19"/>
          <p:cNvGraphicFramePr/>
          <p:nvPr>
            <p:extLst>
              <p:ext uri="{D42A27DB-BD31-4B8C-83A1-F6EECF244321}">
                <p14:modId xmlns:p14="http://schemas.microsoft.com/office/powerpoint/2010/main" val="3142747778"/>
              </p:ext>
            </p:extLst>
          </p:nvPr>
        </p:nvGraphicFramePr>
        <p:xfrm>
          <a:off x="7412523" y="2483316"/>
          <a:ext cx="3675780" cy="4222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Прямоугольник 20"/>
          <p:cNvSpPr/>
          <p:nvPr/>
        </p:nvSpPr>
        <p:spPr>
          <a:xfrm>
            <a:off x="6850259" y="549259"/>
            <a:ext cx="1889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Тест-репорт</a:t>
            </a:r>
          </a:p>
        </p:txBody>
      </p:sp>
    </p:spTree>
    <p:extLst>
      <p:ext uri="{BB962C8B-B14F-4D97-AF65-F5344CB8AC3E}">
        <p14:creationId xmlns:p14="http://schemas.microsoft.com/office/powerpoint/2010/main" val="118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22736" y="626263"/>
            <a:ext cx="217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Баг-репорт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13246" y="318254"/>
            <a:ext cx="8868076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Баг-репорт № 1."Двухфакторная аутентификация" не проходит </a:t>
            </a:r>
            <a:r>
              <a:rPr lang="ru-RU" dirty="0" smtClean="0"/>
              <a:t>по скопированному </a:t>
            </a:r>
            <a:r>
              <a:rPr lang="ru-RU" dirty="0"/>
              <a:t>коду</a:t>
            </a:r>
          </a:p>
          <a:p>
            <a:endParaRPr lang="ru-RU" dirty="0"/>
          </a:p>
          <a:p>
            <a:r>
              <a:rPr lang="ru-RU" dirty="0"/>
              <a:t> Предшествующие </a:t>
            </a:r>
            <a:r>
              <a:rPr lang="ru-RU" dirty="0" smtClean="0"/>
              <a:t>условия : пользователь </a:t>
            </a:r>
            <a:r>
              <a:rPr lang="ru-RU" dirty="0"/>
              <a:t>(администратор)</a:t>
            </a:r>
            <a:r>
              <a:rPr lang="ru-RU" dirty="0" err="1"/>
              <a:t>Rocket.Chat</a:t>
            </a:r>
            <a:r>
              <a:rPr lang="ru-RU" dirty="0" smtClean="0"/>
              <a:t>, открыта </a:t>
            </a:r>
            <a:r>
              <a:rPr lang="ru-RU" dirty="0"/>
              <a:t>учетная запись</a:t>
            </a:r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smtClean="0"/>
              <a:t>Серьёзность : </a:t>
            </a:r>
            <a:r>
              <a:rPr lang="ru-RU" dirty="0" err="1" smtClean="0"/>
              <a:t>Critical</a:t>
            </a:r>
            <a:endParaRPr lang="ru-RU" dirty="0"/>
          </a:p>
          <a:p>
            <a:endParaRPr lang="ru-RU" dirty="0"/>
          </a:p>
          <a:p>
            <a:r>
              <a:rPr lang="ru-RU" dirty="0"/>
              <a:t> Шаги для воспроизведения:</a:t>
            </a:r>
          </a:p>
          <a:p>
            <a:r>
              <a:rPr lang="ru-RU" dirty="0"/>
              <a:t>1. нажать на поле "Безопасность"</a:t>
            </a:r>
          </a:p>
          <a:p>
            <a:r>
              <a:rPr lang="ru-RU" dirty="0"/>
              <a:t>2. опустить шторку "Двухфакторная аутентификация"</a:t>
            </a:r>
          </a:p>
          <a:p>
            <a:r>
              <a:rPr lang="ru-RU" dirty="0"/>
              <a:t>3. нажать на кнопку "Включить двухфакторную аутентификацию"</a:t>
            </a:r>
          </a:p>
          <a:p>
            <a:r>
              <a:rPr lang="ru-RU" dirty="0"/>
              <a:t>4. н</a:t>
            </a:r>
            <a:r>
              <a:rPr lang="ru-RU" dirty="0" smtClean="0"/>
              <a:t>ажать на кнопку «скопировать» и скопировать код</a:t>
            </a:r>
          </a:p>
          <a:p>
            <a:r>
              <a:rPr lang="ru-RU" dirty="0" smtClean="0"/>
              <a:t>5</a:t>
            </a:r>
            <a:r>
              <a:rPr lang="ru-RU" dirty="0"/>
              <a:t>. в</a:t>
            </a:r>
            <a:r>
              <a:rPr lang="ru-RU" dirty="0" smtClean="0"/>
              <a:t>вести в поле «подтверждение»</a:t>
            </a:r>
          </a:p>
          <a:p>
            <a:r>
              <a:rPr lang="ru-RU" dirty="0" smtClean="0"/>
              <a:t>6. нажать </a:t>
            </a:r>
            <a:r>
              <a:rPr lang="ru-RU" dirty="0"/>
              <a:t>кнопку "Подтвердить"</a:t>
            </a:r>
          </a:p>
          <a:p>
            <a:r>
              <a:rPr lang="ru-RU" dirty="0"/>
              <a:t> Ожидаемый результат: появится </a:t>
            </a:r>
            <a:r>
              <a:rPr lang="ru-RU" dirty="0" smtClean="0"/>
              <a:t>сообщение , что </a:t>
            </a:r>
            <a:r>
              <a:rPr lang="ru-RU" dirty="0"/>
              <a:t>аутентификация прошла успешно</a:t>
            </a:r>
          </a:p>
          <a:p>
            <a:endParaRPr lang="ru-RU" dirty="0"/>
          </a:p>
          <a:p>
            <a:r>
              <a:rPr lang="ru-RU" dirty="0"/>
              <a:t> Фактический </a:t>
            </a:r>
            <a:r>
              <a:rPr lang="ru-RU" dirty="0" smtClean="0"/>
              <a:t>результат : Неверный </a:t>
            </a:r>
            <a:r>
              <a:rPr lang="ru-RU" dirty="0"/>
              <a:t>двухфакторный код</a:t>
            </a:r>
          </a:p>
          <a:p>
            <a:endParaRPr lang="ru-RU" dirty="0"/>
          </a:p>
          <a:p>
            <a:r>
              <a:rPr lang="ru-RU" dirty="0"/>
              <a:t> Окружение:</a:t>
            </a:r>
          </a:p>
          <a:p>
            <a:r>
              <a:rPr lang="ru-RU" dirty="0"/>
              <a:t>Выпуск	</a:t>
            </a:r>
            <a:r>
              <a:rPr lang="ru-RU" dirty="0" err="1"/>
              <a:t>Windows</a:t>
            </a:r>
            <a:r>
              <a:rPr lang="ru-RU" dirty="0"/>
              <a:t> 10 </a:t>
            </a:r>
            <a:r>
              <a:rPr lang="ru-RU" dirty="0" err="1"/>
              <a:t>Pro</a:t>
            </a:r>
            <a:endParaRPr lang="ru-RU" dirty="0"/>
          </a:p>
          <a:p>
            <a:r>
              <a:rPr lang="ru-RU" dirty="0"/>
              <a:t>Версия	22H2</a:t>
            </a:r>
          </a:p>
          <a:p>
            <a:r>
              <a:rPr lang="ru-RU" dirty="0"/>
              <a:t>Сборка ОС	19045.3208</a:t>
            </a:r>
          </a:p>
          <a:p>
            <a:r>
              <a:rPr lang="ru-RU" dirty="0"/>
              <a:t>Яндекс Браузер   Версия 23.7.0.2530</a:t>
            </a:r>
          </a:p>
        </p:txBody>
      </p:sp>
    </p:spTree>
    <p:extLst>
      <p:ext uri="{BB962C8B-B14F-4D97-AF65-F5344CB8AC3E}">
        <p14:creationId xmlns:p14="http://schemas.microsoft.com/office/powerpoint/2010/main" val="102424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3678" y="549260"/>
            <a:ext cx="3097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</a:rPr>
              <a:t>Список логов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DevTools</a:t>
            </a:r>
            <a:endParaRPr lang="ru-RU" sz="2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" y="1010926"/>
            <a:ext cx="11444438" cy="574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513</TotalTime>
  <Words>572</Words>
  <Application>Microsoft Office PowerPoint</Application>
  <PresentationFormat>Широкоэкранный</PresentationFormat>
  <Paragraphs>126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Тема Office</vt:lpstr>
      <vt:lpstr>Системное тестирование Rocket. Chat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Системное тестирование Rocket.Chat</dc:title>
  <dc:creator>2</dc:creator>
  <cp:lastModifiedBy>2</cp:lastModifiedBy>
  <cp:revision>38</cp:revision>
  <dcterms:created xsi:type="dcterms:W3CDTF">2023-08-04T11:39:08Z</dcterms:created>
  <dcterms:modified xsi:type="dcterms:W3CDTF">2023-08-04T20:13:01Z</dcterms:modified>
</cp:coreProperties>
</file>